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319" r:id="rId3"/>
    <p:sldId id="291" r:id="rId4"/>
    <p:sldId id="258" r:id="rId5"/>
    <p:sldId id="264" r:id="rId6"/>
    <p:sldId id="265" r:id="rId7"/>
    <p:sldId id="266" r:id="rId8"/>
    <p:sldId id="267" r:id="rId9"/>
    <p:sldId id="292" r:id="rId10"/>
    <p:sldId id="269" r:id="rId11"/>
    <p:sldId id="322" r:id="rId12"/>
    <p:sldId id="270" r:id="rId13"/>
    <p:sldId id="294" r:id="rId14"/>
    <p:sldId id="272" r:id="rId15"/>
    <p:sldId id="323" r:id="rId16"/>
    <p:sldId id="298" r:id="rId17"/>
    <p:sldId id="295" r:id="rId18"/>
    <p:sldId id="274" r:id="rId19"/>
    <p:sldId id="275" r:id="rId20"/>
    <p:sldId id="276" r:id="rId21"/>
    <p:sldId id="277" r:id="rId22"/>
    <p:sldId id="296" r:id="rId23"/>
    <p:sldId id="279" r:id="rId24"/>
    <p:sldId id="300" r:id="rId25"/>
    <p:sldId id="324" r:id="rId26"/>
    <p:sldId id="304" r:id="rId27"/>
    <p:sldId id="305" r:id="rId28"/>
    <p:sldId id="306" r:id="rId29"/>
    <p:sldId id="307" r:id="rId30"/>
    <p:sldId id="308" r:id="rId31"/>
    <p:sldId id="320" r:id="rId32"/>
    <p:sldId id="318" r:id="rId33"/>
    <p:sldId id="310" r:id="rId34"/>
    <p:sldId id="311" r:id="rId35"/>
    <p:sldId id="313" r:id="rId36"/>
    <p:sldId id="316" r:id="rId37"/>
    <p:sldId id="314" r:id="rId38"/>
    <p:sldId id="312" r:id="rId39"/>
    <p:sldId id="260" r:id="rId40"/>
    <p:sldId id="317" r:id="rId41"/>
    <p:sldId id="32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1"/>
    <p:restoredTop sz="70442"/>
  </p:normalViewPr>
  <p:slideViewPr>
    <p:cSldViewPr snapToGrid="0" snapToObjects="1">
      <p:cViewPr varScale="1">
        <p:scale>
          <a:sx n="60" d="100"/>
          <a:sy n="60" d="100"/>
        </p:scale>
        <p:origin x="1099" y="53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The </a:t>
            </a:r>
            <a:r>
              <a:rPr lang="en-US" i="1" baseline="0" dirty="0"/>
              <a:t>first()</a:t>
            </a:r>
            <a:r>
              <a:rPr lang="en-US" baseline="0" dirty="0"/>
              <a:t> function only returns the correct result here because orders data frame is already sorted by </a:t>
            </a:r>
            <a:r>
              <a:rPr lang="en-US" baseline="0" dirty="0" err="1"/>
              <a:t>order_time</a:t>
            </a:r>
            <a:r>
              <a:rPr lang="en-US" baseline="0" dirty="0"/>
              <a:t>, such that the first value is also the minimum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Note, we could also use the </a:t>
            </a:r>
            <a:r>
              <a:rPr lang="en-US" i="1" baseline="0" dirty="0"/>
              <a:t>first()</a:t>
            </a:r>
            <a:r>
              <a:rPr lang="en-US" baseline="0" dirty="0"/>
              <a:t> function to return the first </a:t>
            </a:r>
            <a:r>
              <a:rPr lang="en-US" baseline="0" dirty="0" err="1"/>
              <a:t>order_time</a:t>
            </a:r>
            <a:r>
              <a:rPr lang="en-US" baseline="0" dirty="0"/>
              <a:t>, but only if we sort the rows based on </a:t>
            </a:r>
            <a:r>
              <a:rPr lang="en-US" i="1" baseline="0" dirty="0" err="1"/>
              <a:t>order_time</a:t>
            </a:r>
            <a:r>
              <a:rPr lang="en-US" baseline="0" dirty="0"/>
              <a:t> beforehand.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0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45,002 rows that are broken up into 9,406 groups. Inherently, this means there are 9,406 distinct </a:t>
            </a:r>
            <a:r>
              <a:rPr lang="en-US" baseline="0" dirty="0" err="1"/>
              <a:t>patient_id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defining each</a:t>
            </a:r>
            <a:r>
              <a:rPr lang="en-US" baseline="0" dirty="0"/>
              <a:t> group using two variables. So, each group has a unique combination of </a:t>
            </a:r>
            <a:r>
              <a:rPr lang="en-US" baseline="0" dirty="0" err="1"/>
              <a:t>patient_id</a:t>
            </a:r>
            <a:r>
              <a:rPr lang="en-US" baseline="0" dirty="0"/>
              <a:t> and department. This data frame has 9,406 distinct </a:t>
            </a:r>
            <a:r>
              <a:rPr lang="en-US" i="1" baseline="0" dirty="0" err="1"/>
              <a:t>patient_id</a:t>
            </a:r>
            <a:r>
              <a:rPr lang="en-US" baseline="0" dirty="0" err="1"/>
              <a:t>’s</a:t>
            </a:r>
            <a:r>
              <a:rPr lang="en-US" baseline="0" dirty="0"/>
              <a:t> and 20 distinct </a:t>
            </a:r>
            <a:r>
              <a:rPr lang="en-US" i="1" baseline="0" dirty="0"/>
              <a:t>department</a:t>
            </a:r>
            <a:r>
              <a:rPr lang="en-US" i="0" baseline="0" dirty="0"/>
              <a:t>’s. Theoretically, we could have 9,406 * 20 = 188,120 different groups. But, there are only 10,102 groups. </a:t>
            </a:r>
            <a:r>
              <a:rPr lang="en-US" i="1" baseline="0" dirty="0" err="1"/>
              <a:t>group_by</a:t>
            </a:r>
            <a:r>
              <a:rPr lang="en-US" i="0" baseline="0" dirty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/>
              <a:t>patient_id</a:t>
            </a:r>
            <a:r>
              <a:rPr lang="en-US" i="0" baseline="0" dirty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worked for mean, because we did not need to separate out observations by patient to</a:t>
            </a:r>
            <a:r>
              <a:rPr lang="en-US" baseline="0" dirty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</a:t>
            </a:r>
            <a:r>
              <a:rPr lang="en-US" baseline="0" dirty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Swap </a:t>
            </a:r>
            <a:r>
              <a:rPr lang="en-US" i="1" dirty="0"/>
              <a:t>mean</a:t>
            </a:r>
            <a:r>
              <a:rPr lang="en-US" dirty="0"/>
              <a:t> for </a:t>
            </a:r>
            <a:r>
              <a:rPr lang="en-US" i="1" dirty="0"/>
              <a:t>median.</a:t>
            </a:r>
            <a:r>
              <a:rPr lang="en-US" i="0" baseline="0" dirty="0"/>
              <a:t> First, calculate the number of orders per patient. Then calculate the median of those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43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focus on `TSH` values, we need to filter the observations.</a:t>
            </a:r>
            <a:r>
              <a:rPr lang="en-US" baseline="0" dirty="0"/>
              <a:t> The order of observations is critical here. The filter could also be applied after the </a:t>
            </a:r>
            <a:r>
              <a:rPr lang="en-US" baseline="0" dirty="0" err="1"/>
              <a:t>group_by</a:t>
            </a:r>
            <a:r>
              <a:rPr lang="en-US" baseline="0" dirty="0"/>
              <a:t>-summarize. But, that would be much less efficient, because it would summarize all tests and then throw out all except for TSH.</a:t>
            </a:r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quantile function ranks values and identifies values at specific percentiles, such</a:t>
            </a:r>
            <a:r>
              <a:rPr lang="en-US" baseline="0" dirty="0"/>
              <a:t> as the value such that only 5% of values are lower. This is a good way of describing a distribution, or the range of commonly observed results, especially or non-normally distributed variables.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8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</a:t>
            </a:r>
            <a:r>
              <a:rPr lang="en-US" baseline="0" dirty="0"/>
              <a:t>, the second </a:t>
            </a:r>
            <a:r>
              <a:rPr lang="en-US" i="1" baseline="0" dirty="0"/>
              <a:t>summarize()</a:t>
            </a:r>
            <a:r>
              <a:rPr lang="en-US" baseline="0" dirty="0"/>
              <a:t> calculates the </a:t>
            </a:r>
            <a:r>
              <a:rPr lang="en-US" i="1" baseline="0" dirty="0"/>
              <a:t>mean</a:t>
            </a:r>
            <a:r>
              <a:rPr lang="en-US" baseline="0" dirty="0"/>
              <a:t> </a:t>
            </a:r>
            <a:r>
              <a:rPr lang="en-US" i="1" baseline="0" dirty="0" err="1"/>
              <a:t>order_count</a:t>
            </a:r>
            <a:r>
              <a:rPr lang="en-US" baseline="0" dirty="0"/>
              <a:t> across patients separately within each </a:t>
            </a:r>
            <a:r>
              <a:rPr lang="en-US" i="1" baseline="0" dirty="0"/>
              <a:t>department</a:t>
            </a:r>
            <a:r>
              <a:rPr lang="en-US" baseline="0" dirty="0"/>
              <a:t> (group). The final result is an ungrouped data frame, because the second </a:t>
            </a:r>
            <a:r>
              <a:rPr lang="en-US" i="1" baseline="0" dirty="0"/>
              <a:t>summarize()</a:t>
            </a:r>
            <a:r>
              <a:rPr lang="en-US" baseline="0" dirty="0"/>
              <a:t> rolls up the </a:t>
            </a:r>
            <a:r>
              <a:rPr lang="en-US" i="1" baseline="0" dirty="0"/>
              <a:t>department </a:t>
            </a:r>
            <a:r>
              <a:rPr lang="en-US" baseline="0" dirty="0"/>
              <a:t>groups.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90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Underlying question: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distribution of the count of orders per patient different in the Internal Medicine and Family Medicine clinics?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calculate</a:t>
            </a:r>
            <a:r>
              <a:rPr lang="en-US" baseline="0" dirty="0"/>
              <a:t> order counts for all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combinations and then only keep 2 specific departments. As we said before, this would be more efficient if the </a:t>
            </a:r>
            <a:r>
              <a:rPr lang="en-US" i="1" baseline="0" dirty="0"/>
              <a:t>filter()</a:t>
            </a:r>
            <a:r>
              <a:rPr lang="en-US" i="0" baseline="0" dirty="0"/>
              <a:t> were applied before the </a:t>
            </a:r>
            <a:r>
              <a:rPr lang="en-US" i="0" baseline="0" dirty="0" err="1"/>
              <a:t>group_by</a:t>
            </a:r>
            <a:r>
              <a:rPr lang="en-US" i="0" baseline="0" dirty="0"/>
              <a:t>()-summarize()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baseline="0" dirty="0"/>
              <a:t>Also, note the use of the function </a:t>
            </a:r>
            <a:r>
              <a:rPr lang="en-US" i="1" baseline="0" dirty="0"/>
              <a:t>ungroup()</a:t>
            </a:r>
            <a:r>
              <a:rPr lang="en-US" i="0" baseline="0" dirty="0"/>
              <a:t>. This does what is sounds like. It undoes or rolls up all groups, returning an ungrouped data frame. This is necessary in this code chunk, because </a:t>
            </a:r>
            <a:r>
              <a:rPr lang="en-US" i="1" baseline="0" dirty="0"/>
              <a:t>summarize()</a:t>
            </a:r>
            <a:r>
              <a:rPr lang="en-US" i="0" baseline="0" dirty="0"/>
              <a:t> only rolls up a single group (</a:t>
            </a:r>
            <a:r>
              <a:rPr lang="en-US" i="0" baseline="0" dirty="0" err="1"/>
              <a:t>patient_id</a:t>
            </a:r>
            <a:r>
              <a:rPr lang="en-US" i="0" baseline="0" dirty="0"/>
              <a:t>). But, we have no need to summarize over departments, so we just </a:t>
            </a:r>
            <a:r>
              <a:rPr lang="en-US" i="1" baseline="0" dirty="0"/>
              <a:t>ungroup()</a:t>
            </a:r>
            <a:r>
              <a:rPr lang="en-US" i="0" baseline="0" dirty="0"/>
              <a:t>.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419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plot a</a:t>
            </a:r>
            <a:r>
              <a:rPr lang="en-US" baseline="0" dirty="0"/>
              <a:t> histogram using our </a:t>
            </a:r>
            <a:r>
              <a:rPr lang="en-US" baseline="0" dirty="0" err="1"/>
              <a:t>ggplot</a:t>
            </a:r>
            <a:r>
              <a:rPr lang="en-US" baseline="0" dirty="0"/>
              <a:t> skills. Note, here it could be informative to log-scale the axes or plot departments separately.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Order</a:t>
            </a:r>
            <a:r>
              <a:rPr lang="en-US" baseline="0" dirty="0" err="1"/>
              <a:t>_count</a:t>
            </a:r>
            <a:r>
              <a:rPr lang="en-US" baseline="0" dirty="0"/>
              <a:t> appears to not be normally distributed. There is a large right or positive skew. We could </a:t>
            </a:r>
            <a:r>
              <a:rPr lang="en-US" dirty="0"/>
              <a:t>quantify the rightward</a:t>
            </a:r>
            <a:r>
              <a:rPr lang="en-US" baseline="0" dirty="0"/>
              <a:t> skew in this population using the </a:t>
            </a:r>
            <a:r>
              <a:rPr lang="en-US" i="1" baseline="0" dirty="0"/>
              <a:t>skew()</a:t>
            </a:r>
            <a:r>
              <a:rPr lang="en-US" baseline="0" dirty="0"/>
              <a:t> function in the packages `psych` or `e1071`. A right-skewed distribution is very common for count variables, as well as many lab test results for which low values are much more common than higher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690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appeared non-normally distributed</a:t>
            </a:r>
            <a:r>
              <a:rPr lang="en-US" baseline="0" dirty="0"/>
              <a:t> with a rightward skew, so we see that our mean is higher than our median (as it is shifted right by rarer, high values).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040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has functions for</a:t>
            </a:r>
            <a:r>
              <a:rPr lang="en-US" baseline="0" dirty="0"/>
              <a:t> common statistical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Mann-Whitney U-test</a:t>
            </a:r>
            <a:r>
              <a:rPr lang="en-US" baseline="0" dirty="0"/>
              <a:t> or Wilcoxon rank-sum test evaluates the null hypothesis that a randomly sampled value from group 1 is equally likely to be greater than or less than a randomly sampled value from group 2. It tests whether the distribution of values in each group is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Interpretation:</a:t>
            </a:r>
            <a:r>
              <a:rPr lang="en-US" baseline="0" dirty="0"/>
              <a:t> </a:t>
            </a:r>
            <a:r>
              <a:rPr lang="en-US" dirty="0"/>
              <a:t>Results do not provide evidence for a difference</a:t>
            </a:r>
            <a:r>
              <a:rPr lang="en-US" baseline="0" dirty="0"/>
              <a:t> in the number of tests ordered per patient between these two departments. P-value is not significant. Effect size estimate is very low (-4 x10^-5)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856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Kruskal</a:t>
            </a:r>
            <a:r>
              <a:rPr lang="en-US" dirty="0"/>
              <a:t>-Wallis test evaluates how likely it is that the distributions</a:t>
            </a:r>
            <a:r>
              <a:rPr lang="en-US" baseline="0" dirty="0"/>
              <a:t> in the groups originate from the same distribution.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baseline="0" dirty="0"/>
              <a:t>Interpretation:</a:t>
            </a:r>
            <a:r>
              <a:rPr lang="en-US" baseline="0" dirty="0"/>
              <a:t> Results suggest the </a:t>
            </a:r>
            <a:r>
              <a:rPr lang="en-US" baseline="0" dirty="0" err="1"/>
              <a:t>pt</a:t>
            </a:r>
            <a:r>
              <a:rPr lang="en-US" baseline="0" dirty="0"/>
              <a:t> order counts are differently distributed in at least one of these departments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The `.` is a shortcut to refer to the data frame that is passed by the pipe operator %&gt;%. This `.` is implied in </a:t>
            </a:r>
            <a:r>
              <a:rPr lang="en-US" baseline="0" dirty="0" err="1"/>
              <a:t>tidyverse</a:t>
            </a:r>
            <a:r>
              <a:rPr lang="en-US" baseline="0" dirty="0"/>
              <a:t> functions, but needs to be explicitly passed as a value for many other functions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The </a:t>
            </a:r>
            <a:r>
              <a:rPr lang="en-US" i="1" baseline="0" dirty="0"/>
              <a:t>factor</a:t>
            </a:r>
            <a:r>
              <a:rPr lang="en-US" i="0" baseline="0" dirty="0"/>
              <a:t> function converts the </a:t>
            </a:r>
            <a:r>
              <a:rPr lang="en-US" i="1" baseline="0" dirty="0"/>
              <a:t>department</a:t>
            </a:r>
            <a:r>
              <a:rPr lang="en-US" i="0" baseline="0" dirty="0"/>
              <a:t> variable from a character string to a factor. This data type is necessary for the grouping variable in the </a:t>
            </a:r>
            <a:r>
              <a:rPr lang="en-US" i="1" baseline="0" dirty="0" err="1"/>
              <a:t>kruskal.test</a:t>
            </a:r>
            <a:r>
              <a:rPr lang="en-US" i="0" baseline="0" dirty="0"/>
              <a:t> function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0" baseline="0" dirty="0"/>
              <a:t>Would have been more efficient to apply the filter before the </a:t>
            </a:r>
            <a:r>
              <a:rPr lang="en-US" i="0" baseline="0" dirty="0" err="1"/>
              <a:t>group_by</a:t>
            </a:r>
            <a:r>
              <a:rPr lang="en-US" i="0" baseline="0" dirty="0"/>
              <a:t>-summarize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02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2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38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result_time</a:t>
            </a:r>
            <a:r>
              <a:rPr lang="en-US" i="0" dirty="0"/>
              <a:t> is missing for</a:t>
            </a:r>
            <a:r>
              <a:rPr lang="en-US" i="0" baseline="0" dirty="0"/>
              <a:t> some orders, presumably because the tests were never resulted. Missing data, indicated as </a:t>
            </a:r>
            <a:r>
              <a:rPr lang="en-US" i="1" baseline="0" dirty="0"/>
              <a:t>NA</a:t>
            </a:r>
            <a:r>
              <a:rPr lang="en-US" i="0" baseline="0" dirty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functions. However, others will throw and error or return </a:t>
            </a:r>
            <a:r>
              <a:rPr lang="en-US" i="1" baseline="0" dirty="0"/>
              <a:t>NA</a:t>
            </a:r>
            <a:r>
              <a:rPr lang="en-US" i="0" baseline="0" dirty="0"/>
              <a:t>. This can be annoying, because it creates extra work. But, it is a much safer practice, because it forces you to explicitly handle missing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Laboratory Medicine Core Data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5</a:t>
            </a:r>
          </a:p>
          <a:p>
            <a:r>
              <a:rPr lang="en-US" sz="2800" b="1" dirty="0"/>
              <a:t>Summaries and Stats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3345" y="2315195"/>
            <a:ext cx="11485600" cy="201506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1) Mean count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76" y="4699451"/>
            <a:ext cx="6794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5821" y="2315194"/>
            <a:ext cx="11603124" cy="198353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2) Mean count of orders per department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26" y="4905965"/>
            <a:ext cx="6731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summarize()</a:t>
            </a:r>
            <a:r>
              <a:rPr lang="en-US" dirty="0"/>
              <a:t> to calculate:</a:t>
            </a:r>
          </a:p>
          <a:p>
            <a:r>
              <a:rPr lang="en-US" dirty="0"/>
              <a:t>1) The date of the first (or minimum) order</a:t>
            </a:r>
          </a:p>
          <a:p>
            <a:r>
              <a:rPr lang="en-US" dirty="0"/>
              <a:t>2) The median time difference between </a:t>
            </a:r>
            <a:r>
              <a:rPr lang="en-US" i="1" dirty="0" err="1"/>
              <a:t>order_time</a:t>
            </a:r>
            <a:r>
              <a:rPr lang="en-US" dirty="0"/>
              <a:t> and </a:t>
            </a:r>
            <a:r>
              <a:rPr lang="en-US" i="1" dirty="0" err="1"/>
              <a:t>result_time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*Hint* Refer to help for </a:t>
            </a:r>
            <a:r>
              <a:rPr lang="en-US" i="1" dirty="0"/>
              <a:t>NA</a:t>
            </a:r>
            <a:r>
              <a:rPr lang="en-US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496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order_time_min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min(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1) The minimum or first order date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24" y="4889951"/>
            <a:ext cx="254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6020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mr-IN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–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result_interval_med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  <a:r>
              <a:rPr lang="en-US" sz="2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na.rm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2) The median time difference between </a:t>
            </a:r>
            <a:r>
              <a:rPr lang="en-US" sz="2800" dirty="0" err="1"/>
              <a:t>order_time</a:t>
            </a:r>
            <a:r>
              <a:rPr lang="en-US" sz="2800" dirty="0"/>
              <a:t> and </a:t>
            </a:r>
            <a:r>
              <a:rPr lang="en-US" sz="2800" dirty="0" err="1"/>
              <a:t>result_time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776" y="4568911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5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r>
              <a:rPr lang="en-US" dirty="0"/>
              <a:t>How would you calculate the median number of orders for each patient?</a:t>
            </a:r>
          </a:p>
        </p:txBody>
      </p:sp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order count </a:t>
            </a:r>
            <a:r>
              <a:rPr lang="en-US" sz="5400">
                <a:latin typeface="+mj-lt"/>
                <a:sym typeface="Calibri"/>
              </a:rPr>
              <a:t>per 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/>
              <a:t>Recall</a:t>
            </a:r>
            <a:r>
              <a:rPr lang="en-US" sz="2800" i="1" dirty="0"/>
              <a:t> that we previously used summarize() and mutate()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Let’s now use </a:t>
            </a:r>
            <a:r>
              <a:rPr lang="en-US" sz="2800" i="1" dirty="0" err="1"/>
              <a:t>group_by</a:t>
            </a:r>
            <a:r>
              <a:rPr lang="en-US" sz="2800" i="1" dirty="0"/>
              <a:t>() and summarize()</a:t>
            </a:r>
            <a:r>
              <a:rPr lang="mr-IN" sz="2800" i="1" dirty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1) The median number of orders per patient </a:t>
            </a:r>
          </a:p>
          <a:p>
            <a:r>
              <a:rPr lang="en-US" dirty="0"/>
              <a:t>2) The maximum number of TSH orders per patient</a:t>
            </a:r>
          </a:p>
          <a:p>
            <a:r>
              <a:rPr lang="en-US" dirty="0"/>
              <a:t>3) (</a:t>
            </a:r>
            <a:r>
              <a:rPr lang="en-US" i="1" dirty="0"/>
              <a:t>*Bonus*</a:t>
            </a:r>
            <a:r>
              <a:rPr lang="en-US" dirty="0"/>
              <a:t>)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percentile of the number of orders per patient (</a:t>
            </a:r>
            <a:r>
              <a:rPr lang="en-US" i="1" dirty="0"/>
              <a:t>Hint: look up function `quantile()`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15356" y="2534915"/>
            <a:ext cx="10311405" cy="17863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1015357" y="2710502"/>
            <a:ext cx="12360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pt_order_count_median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1) The median number of orders per patient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195" y="4755427"/>
            <a:ext cx="2794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08657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4037" y="2784244"/>
            <a:ext cx="1236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proc_code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"TSH") %&gt;%	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pt_order_count_max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max(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2) The maximum number of TSH orders per patient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95" y="4877251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22990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00643" y="2798577"/>
            <a:ext cx="12202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summarize(pt_order_count_q05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=0.05),	          			   pt_order_count_q95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=0.95))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114" y="809034"/>
            <a:ext cx="1091678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3) (*Bonus*) The 5</a:t>
            </a:r>
            <a:r>
              <a:rPr lang="en-US" sz="2800" baseline="30000" dirty="0"/>
              <a:t>th</a:t>
            </a:r>
            <a:r>
              <a:rPr lang="en-US" sz="2800" dirty="0"/>
              <a:t> and 95</a:t>
            </a:r>
            <a:r>
              <a:rPr lang="en-US" sz="2800" baseline="30000" dirty="0"/>
              <a:t>th</a:t>
            </a:r>
            <a:r>
              <a:rPr lang="en-US" sz="2800" dirty="0"/>
              <a:t> percentile of the number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45" y="4966151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5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the mean order count per patient for each department</a:t>
            </a:r>
          </a:p>
          <a:p>
            <a:endParaRPr lang="en-US" dirty="0"/>
          </a:p>
          <a:p>
            <a:r>
              <a:rPr lang="en-US" sz="4400" i="1" dirty="0"/>
              <a:t>Hint: summarize() rolls up a single grouping variable at a time</a:t>
            </a:r>
          </a:p>
        </p:txBody>
      </p:sp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07836"/>
            <a:ext cx="11245577" cy="163991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217632" y="150403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9" y="2283423"/>
            <a:ext cx="123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 the mean order count per patient for each department</a:t>
            </a:r>
          </a:p>
        </p:txBody>
      </p:sp>
      <p:sp>
        <p:nvSpPr>
          <p:cNvPr id="10" name="Hexagon 9"/>
          <p:cNvSpPr/>
          <p:nvPr/>
        </p:nvSpPr>
        <p:spPr>
          <a:xfrm>
            <a:off x="106672" y="497411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376122" y="497411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514216" y="508870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5" y="4293372"/>
            <a:ext cx="4436165" cy="183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47" y="4370927"/>
            <a:ext cx="4833086" cy="17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Compare two sets of count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484781"/>
            <a:ext cx="10822832" cy="2087219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25317" y="2527127"/>
            <a:ext cx="12360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	"FAMILY MEDICINE CLINIC"))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-&gt;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Create the order counts per patient for 2 departments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sample distributions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29" y="4900196"/>
            <a:ext cx="3968066" cy="139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29" y="4744357"/>
            <a:ext cx="3799018" cy="1671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648" y="4794265"/>
            <a:ext cx="4097997" cy="1621295"/>
          </a:xfrm>
          <a:prstGeom prst="rect">
            <a:avLst/>
          </a:prstGeom>
        </p:spPr>
      </p:pic>
      <p:sp>
        <p:nvSpPr>
          <p:cNvPr id="13" name="Hexagon 12"/>
          <p:cNvSpPr/>
          <p:nvPr/>
        </p:nvSpPr>
        <p:spPr>
          <a:xfrm>
            <a:off x="1886282" y="609953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4" name="Hexagon 13"/>
          <p:cNvSpPr/>
          <p:nvPr/>
        </p:nvSpPr>
        <p:spPr>
          <a:xfrm>
            <a:off x="5832123" y="6106361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5" name="Hexagon 14"/>
          <p:cNvSpPr/>
          <p:nvPr/>
        </p:nvSpPr>
        <p:spPr>
          <a:xfrm>
            <a:off x="9841063" y="6106361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3</a:t>
            </a:r>
            <a:endParaRPr lang="en-US" sz="3200" b="1" dirty="0"/>
          </a:p>
        </p:txBody>
      </p:sp>
      <p:sp>
        <p:nvSpPr>
          <p:cNvPr id="16" name="Right Arrow 15"/>
          <p:cNvSpPr/>
          <p:nvPr/>
        </p:nvSpPr>
        <p:spPr>
          <a:xfrm>
            <a:off x="3524866" y="534138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204514" y="540738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320860"/>
            <a:ext cx="6336539" cy="113379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76644" y="2379926"/>
            <a:ext cx="633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 +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 =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94" y="3804267"/>
            <a:ext cx="3453341" cy="2771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002" y="2146640"/>
            <a:ext cx="3727202" cy="1884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Visualize the distribution of order counts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679535" y="1760472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80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9573" y="2192256"/>
            <a:ext cx="7655782" cy="1438363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800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800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800"/>
          </a:p>
        </p:txBody>
      </p:sp>
      <p:sp>
        <p:nvSpPr>
          <p:cNvPr id="4" name="TextBox 3"/>
          <p:cNvSpPr txBox="1"/>
          <p:nvPr/>
        </p:nvSpPr>
        <p:spPr>
          <a:xfrm>
            <a:off x="603741" y="2234602"/>
            <a:ext cx="765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%&gt;%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group_by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(department) %&gt;%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summarize(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order_count_median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median(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04" y="4497516"/>
            <a:ext cx="6781800" cy="13081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1064953" cy="1499616"/>
          </a:xfrm>
        </p:spPr>
        <p:txBody>
          <a:bodyPr>
            <a:normAutofit/>
          </a:bodyPr>
          <a:lstStyle/>
          <a:p>
            <a:r>
              <a:rPr lang="en-US" sz="4400" dirty="0"/>
              <a:t>Describe the central tendency of the order count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901" y="2192257"/>
            <a:ext cx="3459917" cy="17493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255304" y="182292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712" y="3948881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8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51" y="585216"/>
            <a:ext cx="1013551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What test can compare count distributions?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" y="2402724"/>
            <a:ext cx="10233479" cy="2115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2" y="5103912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5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035" y="846551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wilcox.test</a:t>
            </a:r>
            <a:r>
              <a:rPr lang="en-US" sz="4400" dirty="0">
                <a:latin typeface="Calibri"/>
                <a:sym typeface="Calibri"/>
              </a:rPr>
              <a:t>()</a:t>
            </a:r>
            <a:endParaRPr lang="en-US" sz="1400" dirty="0"/>
          </a:p>
        </p:txBody>
      </p:sp>
      <p:sp>
        <p:nvSpPr>
          <p:cNvPr id="5" name="Google Shape;131;p17"/>
          <p:cNvSpPr/>
          <p:nvPr/>
        </p:nvSpPr>
        <p:spPr>
          <a:xfrm>
            <a:off x="1974263" y="2865435"/>
            <a:ext cx="8000161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2328673" y="2923778"/>
            <a:ext cx="8758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wilcox.test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measure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~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...)</a:t>
            </a:r>
            <a:endParaRPr lang="en-US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3211251" y="6223451"/>
            <a:ext cx="9256238" cy="5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i="1" dirty="0">
                <a:latin typeface="Calibri"/>
                <a:ea typeface="Calibri"/>
                <a:cs typeface="Calibri"/>
                <a:sym typeface="Calibri"/>
              </a:rPr>
              <a:t>Compare distributions by rank order</a:t>
            </a:r>
            <a:endParaRPr sz="2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pSp>
        <p:nvGrpSpPr>
          <p:cNvPr id="11" name="Group 10"/>
          <p:cNvGrpSpPr/>
          <p:nvPr/>
        </p:nvGrpSpPr>
        <p:grpSpPr>
          <a:xfrm>
            <a:off x="5782807" y="45517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12462" y="1267523"/>
            <a:ext cx="2365216" cy="1384995"/>
            <a:chOff x="896764" y="1657785"/>
            <a:chExt cx="2365216" cy="1384995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grouping or predictor variable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12462" y="4598219"/>
            <a:ext cx="2365216" cy="1246648"/>
            <a:chOff x="896764" y="1732048"/>
            <a:chExt cx="2365216" cy="124664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873227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additional arguments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4612" y="1389431"/>
            <a:ext cx="1589371" cy="1384995"/>
            <a:chOff x="896764" y="1657785"/>
            <a:chExt cx="2365216" cy="1384995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6881"/>
                <a:gd name="adj2" fmla="val 7783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tilde operator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40917" y="1326272"/>
            <a:ext cx="2365216" cy="1384995"/>
            <a:chOff x="896764" y="1657786"/>
            <a:chExt cx="2365216" cy="1384995"/>
          </a:xfrm>
        </p:grpSpPr>
        <p:sp>
          <p:nvSpPr>
            <p:cNvPr id="39" name="Rounded Rectangular Callout 38"/>
            <p:cNvSpPr/>
            <p:nvPr/>
          </p:nvSpPr>
          <p:spPr>
            <a:xfrm>
              <a:off x="896764" y="1741379"/>
              <a:ext cx="2365216" cy="1246648"/>
            </a:xfrm>
            <a:prstGeom prst="wedgeRoundRectCallout">
              <a:avLst>
                <a:gd name="adj1" fmla="val 30644"/>
                <a:gd name="adj2" fmla="val 7538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6764" y="1657786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dependent or outcome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226" y="2484781"/>
            <a:ext cx="7738156" cy="16735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15589" y="2527127"/>
            <a:ext cx="6951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wilcox.test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department,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alternative =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two.sided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paired = FALSE,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conf.int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Wilcoxon rank-sum test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485632" y="2005431"/>
            <a:ext cx="3553961" cy="1798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32" y="4241800"/>
            <a:ext cx="67056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3874050"/>
            <a:ext cx="3132269" cy="1931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9128" y="585216"/>
            <a:ext cx="10677828" cy="1499616"/>
          </a:xfrm>
        </p:spPr>
        <p:txBody>
          <a:bodyPr>
            <a:normAutofit/>
          </a:bodyPr>
          <a:lstStyle/>
          <a:p>
            <a:r>
              <a:rPr lang="en-US" sz="4400" dirty="0">
                <a:sym typeface="Calibri"/>
              </a:rPr>
              <a:t>Compare order count distributions between 2 departments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9030544" y="169254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0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4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Compare order counts across the nephrology, cardiology, and gastroenterology departments.</a:t>
            </a:r>
          </a:p>
          <a:p>
            <a:endParaRPr lang="en-US" i="1" dirty="0"/>
          </a:p>
          <a:p>
            <a:r>
              <a:rPr lang="en-US" i="1" dirty="0"/>
              <a:t>*Hint: Convert department to a factor using function factor()</a:t>
            </a:r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2070" y="2051688"/>
            <a:ext cx="9477669" cy="321244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41342" y="2114516"/>
            <a:ext cx="91677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mutate(department = factor(department))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c("NEPHROLOGY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"CARDIOLOGY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"GASTROENTEROLOGY CLINIC"))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kruskal.test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~ department,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.)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722" y="809336"/>
            <a:ext cx="1066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Compare order counts across the nephrology, cardiology, and gastroenterology departments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23" y="5429267"/>
            <a:ext cx="6807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09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1) Mean count of orders per patient</a:t>
            </a:r>
          </a:p>
          <a:p>
            <a:r>
              <a:rPr lang="en-US" dirty="0"/>
              <a:t>2) Mean count of orders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11975</TotalTime>
  <Words>2689</Words>
  <Application>Microsoft Office PowerPoint</Application>
  <PresentationFormat>Widescreen</PresentationFormat>
  <Paragraphs>291</Paragraphs>
  <Slides>41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 3</vt:lpstr>
      <vt:lpstr>Integral</vt:lpstr>
      <vt:lpstr>Laboratory Medicine Core Data Analysis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Your Turn 5</vt:lpstr>
      <vt:lpstr>PowerPoint Presentation</vt:lpstr>
      <vt:lpstr>Compare two sets of count data</vt:lpstr>
      <vt:lpstr>Compare sample distributions</vt:lpstr>
      <vt:lpstr>Visualize the distribution of order counts</vt:lpstr>
      <vt:lpstr>Describe the central tendency of the order count</vt:lpstr>
      <vt:lpstr>What test can compare count distributions?</vt:lpstr>
      <vt:lpstr>PowerPoint Presentation</vt:lpstr>
      <vt:lpstr>Compare order count distributions between 2 departments</vt:lpstr>
      <vt:lpstr>Your Turn 6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574</cp:revision>
  <cp:lastPrinted>2019-05-05T17:37:15Z</cp:lastPrinted>
  <dcterms:created xsi:type="dcterms:W3CDTF">2018-02-01T22:00:01Z</dcterms:created>
  <dcterms:modified xsi:type="dcterms:W3CDTF">2019-07-05T03:21:08Z</dcterms:modified>
</cp:coreProperties>
</file>